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71" r:id="rId3"/>
    <p:sldId id="284" r:id="rId4"/>
    <p:sldId id="272" r:id="rId5"/>
    <p:sldId id="273" r:id="rId6"/>
    <p:sldId id="274" r:id="rId7"/>
    <p:sldId id="275" r:id="rId8"/>
    <p:sldId id="281" r:id="rId9"/>
    <p:sldId id="276" r:id="rId10"/>
    <p:sldId id="277" r:id="rId11"/>
    <p:sldId id="278" r:id="rId12"/>
    <p:sldId id="279" r:id="rId13"/>
    <p:sldId id="280" r:id="rId14"/>
    <p:sldId id="282" r:id="rId15"/>
    <p:sldId id="283" r:id="rId16"/>
  </p:sldIdLst>
  <p:sldSz cx="12188825" cy="6858000"/>
  <p:notesSz cx="7099300" cy="10234613"/>
  <p:embeddedFontLst>
    <p:embeddedFont>
      <p:font typeface="Consolas" panose="020B0609020204030204" pitchFamily="49" charset="0"/>
      <p:regular r:id="rId19"/>
      <p:bold r:id="rId20"/>
      <p:italic r:id="rId21"/>
      <p:boldItalic r:id="rId22"/>
    </p:embeddedFont>
    <p:embeddedFont>
      <p:font typeface="Segoe Print" panose="02000600000000000000" pitchFamily="2" charset="0"/>
      <p:regular r:id="rId23"/>
      <p:bold r:id="rId24"/>
    </p:embeddedFont>
    <p:embeddedFont>
      <p:font typeface="Adobe Arabic" panose="02040503050201020203" pitchFamily="18" charset="-78"/>
      <p:regular r:id="rId25"/>
      <p:bold r:id="rId26"/>
      <p:italic r:id="rId27"/>
      <p:boldItalic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87500" autoAdjust="0"/>
  </p:normalViewPr>
  <p:slideViewPr>
    <p:cSldViewPr>
      <p:cViewPr varScale="1">
        <p:scale>
          <a:sx n="86" d="100"/>
          <a:sy n="86" d="100"/>
        </p:scale>
        <p:origin x="426" y="60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3072" y="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leichschenkliges Dreieck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de-DE"/>
              <a:t>21.04.2016</a:t>
            </a:fld>
            <a:endParaRPr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leichschenkliges Dreieck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de-DE"/>
              <a:t>21.04.2016</a:t>
            </a:fld>
            <a:endParaRPr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/>
              <a:t>Textmasterformat bearbeiten</a:t>
            </a:r>
          </a:p>
          <a:p>
            <a:pPr lvl="1"/>
            <a:r>
              <a:rPr/>
              <a:t>Zweite Ebene</a:t>
            </a:r>
          </a:p>
          <a:p>
            <a:pPr lvl="2"/>
            <a:r>
              <a:rPr/>
              <a:t>Dritte Ebene</a:t>
            </a:r>
          </a:p>
          <a:p>
            <a:pPr lvl="3"/>
            <a:r>
              <a:rPr/>
              <a:t>Vierte Ebene</a:t>
            </a:r>
          </a:p>
          <a:p>
            <a:pPr lvl="4"/>
            <a:r>
              <a:rPr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7912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r>
              <a:rPr lang="de-AT" dirty="0" smtClean="0"/>
              <a:t>Grafiken: </a:t>
            </a:r>
            <a:r>
              <a:rPr lang="de-AT" dirty="0" smtClean="0"/>
              <a:t>CC</a:t>
            </a:r>
            <a:r>
              <a:rPr lang="de-AT" baseline="0" dirty="0" smtClean="0"/>
              <a:t> BY-NC-ND</a:t>
            </a:r>
            <a:r>
              <a:rPr lang="de-AT" dirty="0" smtClean="0"/>
              <a:t> </a:t>
            </a:r>
            <a:r>
              <a:rPr lang="de-AT" dirty="0" smtClean="0"/>
              <a:t>Friedrich Saurer, </a:t>
            </a:r>
            <a:r>
              <a:rPr lang="de-AT" dirty="0" smtClean="0"/>
              <a:t>www.unterricht.ws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4244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>
              <a:defRPr/>
            </a:pPr>
            <a:r>
              <a:rPr lang="de-AT" dirty="0" smtClean="0"/>
              <a:t>Grafik: CC</a:t>
            </a:r>
            <a:r>
              <a:rPr lang="de-AT" baseline="0" dirty="0" smtClean="0"/>
              <a:t> BY-NC-ND</a:t>
            </a:r>
            <a:r>
              <a:rPr lang="de-AT" dirty="0" smtClean="0"/>
              <a:t> Friedrich Saurer, www.unterricht.ws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428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ihand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58" name="Freihand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59" name="Freihand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60" name="Freihand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61" name="Freihand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62" name="Freihand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63" name="Freihand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64" name="Freihand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65" name="Freihand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66" name="Freihand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67" name="Freihand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68" name="Freihand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69" name="Freihand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70" name="Freihand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71" name="Freihand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72" name="Freihand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73" name="Freihand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74" name="Freihand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75" name="Freihand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76" name="Freihand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77" name="Freihand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78" name="Freihand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79" name="Freihand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80" name="Freihand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81" name="Freihand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82" name="Freihand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83" name="Freihand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84" name="Freihand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85" name="Freihand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86" name="Freihand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87" name="Freihand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88" name="Freihand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89" name="Freihand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0" name="Freihand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1" name="Freihand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2" name="Freihand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3" name="Freihand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4" name="Freihand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5" name="Freihand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6" name="Freihand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7" name="Freihand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8" name="Freihand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9" name="Freihand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0" name="Freihand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1" name="Freihand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2" name="Freihand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3" name="Freihand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4" name="Freihand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5" name="Freihand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6" name="Freihand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7" name="Freihand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8" name="Freihand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9" name="Freihand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0" name="Freihand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1" name="Freihand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2" name="Freihand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3" name="Freihand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4" name="Freihand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5" name="Freihand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6" name="Freihand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7" name="Freihand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8" name="Freihand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9" name="Freihand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0" name="Freihand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1" name="Freihand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2" name="Freihand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3" name="Freihand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4" name="Freihand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5" name="Freihand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6" name="Freihand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7" name="Freihand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8" name="Freihand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9" name="Freihand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30" name="Freihand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31" name="Freihand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32" name="Freihand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33" name="Freihand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34" name="Freihand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35" name="Freihand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36" name="Freihand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37" name="Freihand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38" name="Freihand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39" name="Freihand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40" name="Freihand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41" name="Freihand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42" name="Freihand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43" name="Freihand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44" name="Freihand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45" name="Freihand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46" name="Freihand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47" name="Freihand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48" name="Freihand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49" name="Freihand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50" name="Freihand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51" name="Freihand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52" name="Freihand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53" name="Freihand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54" name="Freihand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55" name="Freihand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56" name="Freihand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57" name="Freihand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58" name="Freihand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59" name="Freihand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60" name="Freihand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61" name="Freihand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62" name="Freihand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63" name="Freihand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64" name="Freihand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65" name="Freihand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66" name="Freihand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67" name="Freihand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68" name="Freihand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69" name="Freihand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70" name="Freihand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71" name="Freihand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72" name="Freihand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73" name="Freihand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74" name="Freihand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75" name="Freihand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76" name="Freihand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77" name="Freihand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78" name="Freihand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79" name="Freihand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ihand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9" name="Freihand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0" name="Freihand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1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2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3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4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5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3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4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5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6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7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8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9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30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31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32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33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34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35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36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37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38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39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40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41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42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43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44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45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46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47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48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49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50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51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52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53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54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55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56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57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58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59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60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61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62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63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64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65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66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67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68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69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70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71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72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73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74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75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76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77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78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79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80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81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Friedrich Saurer, 2013, www.unterricht.ws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ihand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9" name="Freihand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0" name="Freihand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1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2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3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4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5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3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4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5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6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7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8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9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30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31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32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33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34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35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36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37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38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39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40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41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42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43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44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45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46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47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48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49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50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51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52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53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54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55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56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57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58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59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60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61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62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63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64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65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66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67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68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69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70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71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72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73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74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75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76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77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78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79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80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81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</p:grp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Friedrich Saurer, 2013, www.unterricht.ws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ihand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9" name="Freihand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0" name="Freihand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1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2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3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4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5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6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7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8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9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0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1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2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3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4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5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6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7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8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9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0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1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2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3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4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5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6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7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8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9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0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1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2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3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4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5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6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7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8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9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0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1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2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3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4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5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6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7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8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9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0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1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2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3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4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5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6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7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8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9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30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31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32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33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34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35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36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37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38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39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40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41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Friedrich Saurer, 2013, www.unterricht.ws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ihand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57" name="Freihand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58" name="Freihand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59" name="Freihand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60" name="Freihand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61" name="Freihand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62" name="Freihand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63" name="Freihand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64" name="Freihand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65" name="Freihand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66" name="Freihand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67" name="Freihand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68" name="Freihand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69" name="Freihand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70" name="Freihand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71" name="Freihand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72" name="Freihand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73" name="Freihand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74" name="Freihand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75" name="Freihand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76" name="Freihand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77" name="Freihand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78" name="Freihand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79" name="Freihand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80" name="Freihand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81" name="Freihand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82" name="Freihand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83" name="Freihand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84" name="Freihand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85" name="Freihand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86" name="Freihand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87" name="Freihand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88" name="Freihand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89" name="Freihand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0" name="Freihand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1" name="Freihand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2" name="Freihand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3" name="Freihand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4" name="Freihand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5" name="Freihand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6" name="Freihand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7" name="Freihand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8" name="Freihand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9" name="Freihand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0" name="Freihand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1" name="Freihand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2" name="Freihand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3" name="Freihand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4" name="Freihand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5" name="Freihand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6" name="Freihand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7" name="Freihand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8" name="Freihand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9" name="Freihand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0" name="Freihand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1" name="Freihand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2" name="Freihand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3" name="Freihand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4" name="Freihand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5" name="Freihand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6" name="Freihand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7" name="Freihand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8" name="Freihand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9" name="Freihand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0" name="Freihand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1" name="Freihand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2" name="Freihand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3" name="Freihand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4" name="Freihand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5" name="Freihand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6" name="Freihand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7" name="Freihand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8" name="Freihand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9" name="Freihand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30" name="Freihand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31" name="Freihand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32" name="Freihand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33" name="Freihand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34" name="Freihand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35" name="Freihand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36" name="Freihand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37" name="Freihand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38" name="Freihand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39" name="Freihand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40" name="Freihand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41" name="Freihand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42" name="Freihand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43" name="Freihand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44" name="Freihand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45" name="Freihand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46" name="Freihand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47" name="Freihand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48" name="Freihand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49" name="Freihand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50" name="Freihand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51" name="Freihand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52" name="Freihand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53" name="Freihand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54" name="Freihand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55" name="Freihand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56" name="Freihand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57" name="Freihand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58" name="Freihand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59" name="Freihand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60" name="Freihand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61" name="Freihand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62" name="Freihand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63" name="Freihand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64" name="Freihand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65" name="Freihand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66" name="Freihand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67" name="Freihand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68" name="Freihand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69" name="Freihand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70" name="Freihand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71" name="Freihand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72" name="Freihand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73" name="Freihand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74" name="Freihand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75" name="Freihand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76" name="Freihand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77" name="Freihand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78" name="Freihand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Friedrich Saurer, 2013, www.unterricht.ws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ihand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0" name="Freihand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1" name="Freihand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2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3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4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5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6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7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8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9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0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1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2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3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4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5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6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7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8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9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0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1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2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3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4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5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6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7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8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9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0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1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2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3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4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5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6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7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8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9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0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1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2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3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4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5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6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7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8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9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0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1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2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3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4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5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6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7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8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9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0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1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2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3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4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5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6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7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8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9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30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31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32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Friedrich Saurer, 2013, www.unterricht.ws</a:t>
            </a:r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ihand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2" name="Freihand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3" name="Freihand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4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5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6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7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8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9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0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1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2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3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4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5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6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7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8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9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0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1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2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3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4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5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6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7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8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9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0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1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2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3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4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5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6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7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8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9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0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1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2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3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4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5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6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7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8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9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0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1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2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3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4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5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6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7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8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9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0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1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2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3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4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5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6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7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8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9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30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31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32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33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34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Friedrich Saurer, 2013, www.unterricht.ws</a:t>
            </a:r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ihand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58" name="Freihand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59" name="Freihand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0" name="Freihand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1" name="Freihand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2" name="Freihand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3" name="Freihand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4" name="Freihand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5" name="Freihand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6" name="Freihand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7" name="Freihand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8" name="Freihand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69" name="Freihand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0" name="Freihand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1" name="Freihand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2" name="Freihand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3" name="Freihand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4" name="Freihand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5" name="Freihand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6" name="Freihand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7" name="Freihand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8" name="Freihand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79" name="Freihand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0" name="Freihand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1" name="Freihand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2" name="Freihand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3" name="Freihand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4" name="Freihand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5" name="Freihand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6" name="Freihand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7" name="Freihand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8" name="Freihand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89" name="Freihand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0" name="Freihand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1" name="Freihand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2" name="Freihand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3" name="Freihand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4" name="Freihand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5" name="Freihand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6" name="Freihand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7" name="Freihand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8" name="Freihand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199" name="Freihand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0" name="Freihand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1" name="Freihand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2" name="Freihand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3" name="Freihand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4" name="Freihand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5" name="Freihand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6" name="Freihand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7" name="Freihand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8" name="Freihand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09" name="Freihand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0" name="Freihand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1" name="Freihand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2" name="Freihand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3" name="Freihand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4" name="Freihand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5" name="Freihand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6" name="Freihand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7" name="Freihand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8" name="Freihand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19" name="Freihand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0" name="Freihand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1" name="Freihand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2" name="Freihand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3" name="Freihand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4" name="Freihand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5" name="Freihand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6" name="Freihand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7" name="Freihand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8" name="Freihand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29" name="Freihand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  <p:sp>
          <p:nvSpPr>
            <p:cNvPr id="230" name="Freihand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n>
                  <a:noFill/>
                </a:ln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Friedrich Saurer, 2013, www.unterricht.ws</a:t>
            </a:r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Friedrich Saurer, 2013, www.unterricht.ws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pieren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pieren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ihand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ihand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ihand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pieren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ihand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ihand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ihand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pieren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pieren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ihand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ihand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ihand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pieren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ihand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ihand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ihand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Friedrich Saurer, 2013, www.unterricht.ws</a:t>
            </a:r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pieren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pieren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ihand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ihand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ihand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pieren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ihand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ihand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ihand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pieren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pieren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ihand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ihand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ihand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ihand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ihand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ihand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ihand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ihand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ihand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ihand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ihand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ihand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ihand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ihand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ihand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ihand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ihand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ihand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ihand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ihand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ihand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ihand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ihand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ihand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ihand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ihand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ihand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ihand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ihand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ihand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ihand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ihand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ihand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ihand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ihand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ihand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ihand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ihand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ihand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ihand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ihand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ihand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ihand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ihand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ihand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ihand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ihand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ihand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ihand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ihand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ihand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ihand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ihand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ihand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ihand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ihand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ihand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ihand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ihand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ihand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ihand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ihand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ihand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ihand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ihand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ihand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ihand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ihand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ihand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ihand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ihand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ihand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ihand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ihand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pieren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ihand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ihand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ihand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ihand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ihand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ihand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ihand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ihand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ihand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ihand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ihand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ihand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ihand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ihand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ihand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ihand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ihand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ihand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ihand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ihand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ihand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ihand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ihand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ihand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ihand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ihand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ihand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ihand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ihand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ihand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ihand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ihand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ihand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ihand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ihand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ihand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ihand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ihand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ihand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ihand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ihand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ihand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ihand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ihand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ihand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ihand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ihand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ihand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ihand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ihand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ihand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ihand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ihand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ihand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ihand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ihand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ihand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ihand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ihand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ihand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ihand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ihand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ihand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ihand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ihand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ihand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ihand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ihand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ihand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ihand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ihand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ihand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ihand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ihand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Friedrich Saurer, 2013, www.unterricht.ws</a:t>
            </a:r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7" name="Fußzeilenplatzhalter 3"/>
          <p:cNvSpPr txBox="1">
            <a:spLocks/>
          </p:cNvSpPr>
          <p:nvPr userDrawn="1"/>
        </p:nvSpPr>
        <p:spPr>
          <a:xfrm>
            <a:off x="1484587" y="12931834"/>
            <a:ext cx="4295458" cy="1793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Friedrich Saurer, 2013, www.unterricht.ws</a:t>
            </a:r>
            <a:endParaRPr lang="de-DE" dirty="0"/>
          </a:p>
        </p:txBody>
      </p:sp>
      <p:pic>
        <p:nvPicPr>
          <p:cNvPr id="8" name="Picture 2" descr="Logo CC BY-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6328965"/>
            <a:ext cx="1293813" cy="45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509327" y="6400801"/>
            <a:ext cx="6324599" cy="276226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egoe Print" panose="02000600000000000000" pitchFamily="2" charset="0"/>
              </a:defRPr>
            </a:lvl1pPr>
          </a:lstStyle>
          <a:p>
            <a:r>
              <a:rPr lang="de-DE" smtClean="0"/>
              <a:t>Friedrich Saurer, 2013, www.unterricht.ws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Segoe Print" panose="02000600000000000000" pitchFamily="2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3200" kern="1200">
          <a:solidFill>
            <a:schemeClr val="tx1"/>
          </a:solidFill>
          <a:latin typeface="Segoe Print" panose="02000600000000000000" pitchFamily="2" charset="0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800" kern="1200">
          <a:solidFill>
            <a:schemeClr val="tx1"/>
          </a:solidFill>
          <a:latin typeface="Segoe Print" panose="02000600000000000000" pitchFamily="2" charset="0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Segoe Print" panose="02000600000000000000" pitchFamily="2" charset="0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Segoe Print" panose="02000600000000000000" pitchFamily="2" charset="0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Segoe Print" panose="02000600000000000000" pitchFamily="2" charset="0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Aldehyde und Ketone</a:t>
            </a:r>
            <a:endParaRPr lang="de-AT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ußzeilenplatzhalter 4"/>
          <p:cNvSpPr txBox="1">
            <a:spLocks/>
          </p:cNvSpPr>
          <p:nvPr/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 smtClean="0">
                <a:latin typeface="Segoe Print" panose="02000600000000000000" pitchFamily="2" charset="0"/>
              </a:rPr>
              <a:t>Friedrich Saurer, www.unterricht.ws, 2013</a:t>
            </a:r>
            <a:endParaRPr lang="de-DE" sz="105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4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Ketone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2226" y="1942560"/>
            <a:ext cx="9144000" cy="4267200"/>
          </a:xfrm>
        </p:spPr>
        <p:txBody>
          <a:bodyPr/>
          <a:lstStyle/>
          <a:p>
            <a:pPr>
              <a:tabLst>
                <a:tab pos="1169988" algn="l"/>
                <a:tab pos="1882775" algn="l"/>
              </a:tabLst>
            </a:pPr>
            <a:r>
              <a:rPr lang="de-AT" dirty="0" smtClean="0"/>
              <a:t>R‘	-&gt;	</a:t>
            </a:r>
            <a:r>
              <a:rPr lang="de-AT" dirty="0"/>
              <a:t>organischer Rest</a:t>
            </a:r>
          </a:p>
          <a:p>
            <a:pPr>
              <a:tabLst>
                <a:tab pos="1169988" algn="l"/>
                <a:tab pos="1882775" algn="l"/>
              </a:tabLst>
            </a:pPr>
            <a:r>
              <a:rPr lang="de-AT" dirty="0" smtClean="0"/>
              <a:t>R‘‘	-&gt;	organischer Rest</a:t>
            </a:r>
          </a:p>
          <a:p>
            <a:pPr>
              <a:tabLst>
                <a:tab pos="1169988" algn="l"/>
                <a:tab pos="1882775" algn="l"/>
              </a:tabLst>
            </a:pPr>
            <a:endParaRPr lang="de-AT" dirty="0"/>
          </a:p>
          <a:p>
            <a:pPr>
              <a:tabLst>
                <a:tab pos="1169988" algn="l"/>
                <a:tab pos="1882775" algn="l"/>
              </a:tabLst>
            </a:pPr>
            <a:r>
              <a:rPr lang="de-AT" dirty="0" smtClean="0"/>
              <a:t>Beispiel:</a:t>
            </a:r>
            <a:endParaRPr lang="de-AT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130071"/>
              </p:ext>
            </p:extLst>
          </p:nvPr>
        </p:nvGraphicFramePr>
        <p:xfrm>
          <a:off x="9262764" y="1412776"/>
          <a:ext cx="2779920" cy="194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ChemSketch" r:id="rId3" imgW="926640" imgH="647640" progId="ACD.ChemSketch.20">
                  <p:embed/>
                </p:oleObj>
              </mc:Choice>
              <mc:Fallback>
                <p:oleObj name="ChemSketch" r:id="rId3" imgW="926640" imgH="6476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2764" y="1412776"/>
                        <a:ext cx="2779920" cy="1942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233747"/>
              </p:ext>
            </p:extLst>
          </p:nvPr>
        </p:nvGraphicFramePr>
        <p:xfrm>
          <a:off x="3269345" y="3850691"/>
          <a:ext cx="233362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ChemSketch" r:id="rId5" imgW="1167840" imgH="863640" progId="ACD.ChemSketch.20">
                  <p:embed/>
                </p:oleObj>
              </mc:Choice>
              <mc:Fallback>
                <p:oleObj name="ChemSketch" r:id="rId5" imgW="1167840" imgH="8636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9345" y="3850691"/>
                        <a:ext cx="2333625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646140" y="5677296"/>
            <a:ext cx="1696298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AT" sz="2400" dirty="0" err="1" smtClean="0">
                <a:latin typeface="Segoe Print" panose="02000600000000000000" pitchFamily="2" charset="0"/>
                <a:cs typeface="Adobe Arabic" pitchFamily="18" charset="-78"/>
              </a:rPr>
              <a:t>Propanon</a:t>
            </a:r>
            <a:endParaRPr lang="de-AT" sz="2400" dirty="0" smtClean="0">
              <a:latin typeface="Segoe Print" panose="02000600000000000000" pitchFamily="2" charset="0"/>
              <a:cs typeface="Adobe Arabic" pitchFamily="18" charset="-78"/>
            </a:endParaRPr>
          </a:p>
          <a:p>
            <a:pPr algn="ctr">
              <a:lnSpc>
                <a:spcPct val="90000"/>
              </a:lnSpc>
            </a:pPr>
            <a:r>
              <a:rPr lang="de-AT" sz="2400" dirty="0" smtClean="0">
                <a:latin typeface="Segoe Print" panose="02000600000000000000" pitchFamily="2" charset="0"/>
                <a:cs typeface="Adobe Arabic" pitchFamily="18" charset="-78"/>
              </a:rPr>
              <a:t>(Aceton)</a:t>
            </a:r>
            <a:endParaRPr lang="de-AT" sz="2400" dirty="0">
              <a:latin typeface="Segoe Print" panose="02000600000000000000" pitchFamily="2" charset="0"/>
              <a:cs typeface="Adobe Arabic" pitchFamily="18" charset="-78"/>
            </a:endParaRPr>
          </a:p>
        </p:txBody>
      </p:sp>
      <p:sp>
        <p:nvSpPr>
          <p:cNvPr id="9" name="Textfeld 8"/>
          <p:cNvSpPr txBox="1"/>
          <p:nvPr/>
        </p:nvSpPr>
        <p:spPr>
          <a:xfrm rot="10051640">
            <a:off x="8363037" y="3957665"/>
            <a:ext cx="91102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AT" sz="4000" dirty="0" smtClean="0">
                <a:solidFill>
                  <a:srgbClr val="FF0000"/>
                </a:solidFill>
                <a:latin typeface="Segoe Print"/>
              </a:rPr>
              <a:t>←</a:t>
            </a:r>
            <a:endParaRPr lang="de-AT" sz="40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334772" y="4076160"/>
            <a:ext cx="266290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AT" sz="2400" dirty="0" smtClean="0">
                <a:solidFill>
                  <a:srgbClr val="FF0000"/>
                </a:solidFill>
                <a:latin typeface="Segoe Print" panose="02000600000000000000" pitchFamily="2" charset="0"/>
                <a:cs typeface="Adobe Arabic" pitchFamily="18" charset="-78"/>
              </a:rPr>
              <a:t>rot: </a:t>
            </a:r>
            <a:r>
              <a:rPr lang="de-AT" sz="2400" dirty="0" err="1" smtClean="0">
                <a:solidFill>
                  <a:srgbClr val="FF0000"/>
                </a:solidFill>
                <a:latin typeface="Segoe Print" panose="02000600000000000000" pitchFamily="2" charset="0"/>
                <a:cs typeface="Adobe Arabic" pitchFamily="18" charset="-78"/>
              </a:rPr>
              <a:t>Ketogruppe</a:t>
            </a:r>
            <a:endParaRPr lang="de-AT" sz="2400" dirty="0">
              <a:solidFill>
                <a:srgbClr val="FF0000"/>
              </a:solidFill>
              <a:latin typeface="Segoe Print" panose="02000600000000000000" pitchFamily="2" charset="0"/>
              <a:cs typeface="Adobe Arabic" pitchFamily="18" charset="-78"/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294531"/>
              </p:ext>
            </p:extLst>
          </p:nvPr>
        </p:nvGraphicFramePr>
        <p:xfrm>
          <a:off x="6598468" y="3971299"/>
          <a:ext cx="301783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ChemSketch" r:id="rId7" imgW="1510560" imgH="863640" progId="ACD.ChemSketch.20">
                  <p:embed/>
                </p:oleObj>
              </mc:Choice>
              <mc:Fallback>
                <p:oleObj name="ChemSketch" r:id="rId7" imgW="1510560" imgH="863640" progId="ACD.ChemSketch.20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8468" y="3971299"/>
                        <a:ext cx="3017838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6891420" y="5838879"/>
            <a:ext cx="1927131" cy="4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AT" sz="2400" dirty="0" smtClean="0">
                <a:latin typeface="Segoe Print" panose="02000600000000000000" pitchFamily="2" charset="0"/>
                <a:cs typeface="Adobe Arabic" pitchFamily="18" charset="-78"/>
              </a:rPr>
              <a:t>2-Butanon</a:t>
            </a:r>
            <a:endParaRPr lang="de-AT" sz="2400" dirty="0">
              <a:latin typeface="Segoe Print" panose="02000600000000000000" pitchFamily="2" charset="0"/>
              <a:cs typeface="Adobe Arabic" pitchFamily="18" charset="-78"/>
            </a:endParaRPr>
          </a:p>
        </p:txBody>
      </p:sp>
      <p:sp>
        <p:nvSpPr>
          <p:cNvPr id="14" name="Fußzeilenplatzhalter 4"/>
          <p:cNvSpPr txBox="1">
            <a:spLocks/>
          </p:cNvSpPr>
          <p:nvPr/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 smtClean="0">
                <a:latin typeface="Segoe Print" panose="02000600000000000000" pitchFamily="2" charset="0"/>
              </a:rPr>
              <a:t>Friedrich Saurer, www.unterricht.ws, 2013</a:t>
            </a:r>
            <a:endParaRPr lang="de-DE" sz="105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2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Ketogruppe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r>
              <a:rPr lang="de-AT" dirty="0" smtClean="0"/>
              <a:t>Strukturformel:  </a:t>
            </a:r>
          </a:p>
          <a:p>
            <a:pPr marL="0" indent="0">
              <a:buNone/>
            </a:pP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pPr>
              <a:tabLst>
                <a:tab pos="5378450" algn="l"/>
              </a:tabLst>
            </a:pPr>
            <a:r>
              <a:rPr lang="de-AT" dirty="0" smtClean="0"/>
              <a:t>Halbstrukturformel:	R‘</a:t>
            </a:r>
            <a:r>
              <a:rPr lang="de-AT" dirty="0" smtClean="0">
                <a:solidFill>
                  <a:srgbClr val="FF0000"/>
                </a:solidFill>
              </a:rPr>
              <a:t>-CO</a:t>
            </a:r>
            <a:r>
              <a:rPr lang="de-AT" dirty="0" smtClean="0"/>
              <a:t>-R‘‘</a:t>
            </a:r>
            <a:br>
              <a:rPr lang="de-AT" dirty="0" smtClean="0"/>
            </a:br>
            <a:r>
              <a:rPr lang="de-AT" dirty="0" smtClean="0"/>
              <a:t>(Kurzschreibweise)</a:t>
            </a:r>
            <a:endParaRPr lang="de-AT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783360"/>
              </p:ext>
            </p:extLst>
          </p:nvPr>
        </p:nvGraphicFramePr>
        <p:xfrm>
          <a:off x="6958508" y="1772816"/>
          <a:ext cx="2056069" cy="14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hemSketch" r:id="rId3" imgW="926640" imgH="647640" progId="ACD.ChemSketch.20">
                  <p:embed/>
                </p:oleObj>
              </mc:Choice>
              <mc:Fallback>
                <p:oleObj name="ChemSketch" r:id="rId3" imgW="926640" imgH="647640" progId="ACD.ChemSketch.20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508" y="1772816"/>
                        <a:ext cx="2056069" cy="143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ußzeilenplatzhalter 4"/>
          <p:cNvSpPr txBox="1">
            <a:spLocks/>
          </p:cNvSpPr>
          <p:nvPr/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 smtClean="0">
                <a:latin typeface="Segoe Print" panose="02000600000000000000" pitchFamily="2" charset="0"/>
              </a:rPr>
              <a:t>Friedrich Saurer, www.unterricht.ws, 2013</a:t>
            </a:r>
            <a:endParaRPr lang="de-DE" sz="105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0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Homologe Reihe der Aldehyde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2414" y="1905000"/>
            <a:ext cx="10332638" cy="4267200"/>
          </a:xfrm>
        </p:spPr>
        <p:txBody>
          <a:bodyPr/>
          <a:lstStyle/>
          <a:p>
            <a:pPr>
              <a:tabLst>
                <a:tab pos="3402013" algn="l"/>
                <a:tab pos="6280150" algn="l"/>
              </a:tabLst>
            </a:pPr>
            <a:r>
              <a:rPr lang="de-AT" dirty="0" smtClean="0"/>
              <a:t>IUPAC	Formel	Trivialname</a:t>
            </a:r>
          </a:p>
          <a:p>
            <a:pPr>
              <a:tabLst>
                <a:tab pos="3402013" algn="l"/>
                <a:tab pos="6280150" algn="l"/>
              </a:tabLst>
            </a:pPr>
            <a:r>
              <a:rPr lang="de-AT" dirty="0" err="1" smtClean="0"/>
              <a:t>Propanon</a:t>
            </a:r>
            <a:r>
              <a:rPr lang="de-AT" dirty="0" smtClean="0"/>
              <a:t>	CH</a:t>
            </a:r>
            <a:r>
              <a:rPr lang="de-AT" baseline="-25000" dirty="0" smtClean="0"/>
              <a:t>3</a:t>
            </a:r>
            <a:r>
              <a:rPr lang="de-AT" dirty="0" smtClean="0">
                <a:solidFill>
                  <a:srgbClr val="FF0000"/>
                </a:solidFill>
              </a:rPr>
              <a:t>CO</a:t>
            </a:r>
            <a:r>
              <a:rPr lang="de-AT" dirty="0" smtClean="0"/>
              <a:t>CH</a:t>
            </a:r>
            <a:r>
              <a:rPr lang="de-AT" baseline="-25000" dirty="0" smtClean="0"/>
              <a:t>3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smtClean="0"/>
              <a:t>	Aceton</a:t>
            </a:r>
          </a:p>
          <a:p>
            <a:pPr>
              <a:tabLst>
                <a:tab pos="3402013" algn="l"/>
                <a:tab pos="6280150" algn="l"/>
              </a:tabLst>
            </a:pPr>
            <a:r>
              <a:rPr lang="de-AT" dirty="0" smtClean="0"/>
              <a:t>2-Butanon	CH</a:t>
            </a:r>
            <a:r>
              <a:rPr lang="de-AT" baseline="-25000" dirty="0" smtClean="0"/>
              <a:t>3</a:t>
            </a:r>
            <a:r>
              <a:rPr lang="de-AT" dirty="0" smtClean="0">
                <a:solidFill>
                  <a:srgbClr val="FF0000"/>
                </a:solidFill>
              </a:rPr>
              <a:t>CO</a:t>
            </a:r>
            <a:r>
              <a:rPr lang="de-AT" dirty="0" smtClean="0"/>
              <a:t>C</a:t>
            </a:r>
            <a:r>
              <a:rPr lang="de-AT" baseline="-25000" dirty="0" smtClean="0"/>
              <a:t>2</a:t>
            </a:r>
            <a:r>
              <a:rPr lang="de-AT" dirty="0" smtClean="0"/>
              <a:t>H</a:t>
            </a:r>
            <a:r>
              <a:rPr lang="de-AT" baseline="-25000" dirty="0" smtClean="0"/>
              <a:t>5 </a:t>
            </a:r>
            <a:r>
              <a:rPr lang="de-AT" dirty="0" smtClean="0"/>
              <a:t>	Methylethylketon</a:t>
            </a:r>
          </a:p>
          <a:p>
            <a:pPr>
              <a:tabLst>
                <a:tab pos="3402013" algn="l"/>
                <a:tab pos="6280150" algn="l"/>
              </a:tabLst>
            </a:pPr>
            <a:r>
              <a:rPr lang="de-AT" dirty="0" smtClean="0"/>
              <a:t>3-Pentanon	C</a:t>
            </a:r>
            <a:r>
              <a:rPr lang="de-AT" baseline="-25000" dirty="0" smtClean="0"/>
              <a:t>2</a:t>
            </a:r>
            <a:r>
              <a:rPr lang="de-AT" dirty="0" smtClean="0"/>
              <a:t>H</a:t>
            </a:r>
            <a:r>
              <a:rPr lang="de-AT" baseline="-25000" dirty="0" smtClean="0"/>
              <a:t>5</a:t>
            </a:r>
            <a:r>
              <a:rPr lang="de-AT" dirty="0" smtClean="0">
                <a:solidFill>
                  <a:srgbClr val="FF0000"/>
                </a:solidFill>
              </a:rPr>
              <a:t>CO</a:t>
            </a:r>
            <a:r>
              <a:rPr lang="de-AT" dirty="0" smtClean="0"/>
              <a:t>C</a:t>
            </a:r>
            <a:r>
              <a:rPr lang="de-AT" baseline="-25000" dirty="0" smtClean="0"/>
              <a:t>2</a:t>
            </a:r>
            <a:r>
              <a:rPr lang="de-AT" dirty="0" smtClean="0"/>
              <a:t>H</a:t>
            </a:r>
            <a:r>
              <a:rPr lang="de-AT" baseline="-25000" dirty="0" smtClean="0"/>
              <a:t>5 </a:t>
            </a:r>
            <a:r>
              <a:rPr lang="de-AT" dirty="0" smtClean="0"/>
              <a:t>	</a:t>
            </a:r>
            <a:r>
              <a:rPr lang="de-AT" dirty="0" err="1" smtClean="0"/>
              <a:t>Diethylketon</a:t>
            </a:r>
            <a:endParaRPr lang="de-AT" dirty="0" smtClean="0"/>
          </a:p>
          <a:p>
            <a:pPr>
              <a:tabLst>
                <a:tab pos="2782888" algn="l"/>
                <a:tab pos="4840288" algn="l"/>
                <a:tab pos="4935538" algn="l"/>
              </a:tabLst>
            </a:pP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10253555" y="10403"/>
            <a:ext cx="1927130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  <a:t>mit Wasser</a:t>
            </a:r>
            <a:b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</a:br>
            <a: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  <a:t>mischbar</a:t>
            </a:r>
            <a:b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</a:br>
            <a: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  <a:t>(beliebiges </a:t>
            </a:r>
            <a:b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</a:br>
            <a: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  <a:t>Verhältnis)</a:t>
            </a:r>
            <a:endParaRPr lang="de-AT" sz="2400" dirty="0">
              <a:solidFill>
                <a:srgbClr val="0070C0"/>
              </a:solidFill>
              <a:latin typeface="Segoe Print" panose="02000600000000000000" pitchFamily="2" charset="0"/>
              <a:cs typeface="Adobe Arabic" pitchFamily="18" charset="-78"/>
            </a:endParaRPr>
          </a:p>
        </p:txBody>
      </p:sp>
      <p:sp>
        <p:nvSpPr>
          <p:cNvPr id="12" name="Textfeld 11"/>
          <p:cNvSpPr txBox="1"/>
          <p:nvPr/>
        </p:nvSpPr>
        <p:spPr>
          <a:xfrm rot="7657975">
            <a:off x="10465096" y="2008565"/>
            <a:ext cx="91102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AT" sz="4000" dirty="0" smtClean="0">
                <a:solidFill>
                  <a:srgbClr val="0070C0"/>
                </a:solidFill>
                <a:latin typeface="Segoe Print"/>
              </a:rPr>
              <a:t>←</a:t>
            </a:r>
            <a:endParaRPr lang="de-AT" sz="4000" dirty="0">
              <a:solidFill>
                <a:srgbClr val="0070C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 rot="16757893">
            <a:off x="9983410" y="3218902"/>
            <a:ext cx="329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AT" sz="4000" dirty="0">
                <a:solidFill>
                  <a:srgbClr val="0070C0"/>
                </a:solidFill>
                <a:latin typeface="Segoe Print"/>
              </a:rPr>
              <a:t>← </a:t>
            </a:r>
            <a:r>
              <a:rPr lang="de-AT" sz="4000" dirty="0" smtClean="0">
                <a:solidFill>
                  <a:srgbClr val="0070C0"/>
                </a:solidFill>
                <a:latin typeface="Segoe Print"/>
              </a:rPr>
              <a:t>——</a:t>
            </a:r>
            <a:r>
              <a:rPr lang="de-AT" sz="4000" dirty="0">
                <a:solidFill>
                  <a:srgbClr val="0070C0"/>
                </a:solidFill>
                <a:latin typeface="Segoe Print"/>
              </a:rPr>
              <a:t>—</a:t>
            </a:r>
            <a:r>
              <a:rPr lang="de-AT" sz="4000" dirty="0" smtClean="0">
                <a:solidFill>
                  <a:srgbClr val="0070C0"/>
                </a:solidFill>
                <a:latin typeface="Segoe Print"/>
              </a:rPr>
              <a:t>—</a:t>
            </a:r>
            <a:endParaRPr lang="de-AT" sz="4000" dirty="0">
              <a:solidFill>
                <a:srgbClr val="0070C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873542" y="5373216"/>
            <a:ext cx="3225562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  <a:t>Wasserstoffbrücken</a:t>
            </a:r>
            <a:b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</a:br>
            <a: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  <a:t>zwischen H</a:t>
            </a:r>
            <a:r>
              <a:rPr lang="de-AT" sz="2400" baseline="-250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  <a:t>2</a:t>
            </a:r>
            <a: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  <a:t>O und </a:t>
            </a:r>
            <a:b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</a:br>
            <a:r>
              <a:rPr lang="de-AT" sz="2400" dirty="0" err="1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  <a:t>Carbonylgruppe</a:t>
            </a:r>
            <a:endParaRPr lang="de-AT" sz="2400" dirty="0">
              <a:solidFill>
                <a:srgbClr val="0070C0"/>
              </a:solidFill>
              <a:latin typeface="Segoe Print" panose="02000600000000000000" pitchFamily="2" charset="0"/>
              <a:cs typeface="Adobe Arabic" pitchFamily="18" charset="-78"/>
            </a:endParaRPr>
          </a:p>
        </p:txBody>
      </p:sp>
      <p:sp>
        <p:nvSpPr>
          <p:cNvPr id="15" name="Textfeld 14"/>
          <p:cNvSpPr txBox="1"/>
          <p:nvPr/>
        </p:nvSpPr>
        <p:spPr>
          <a:xfrm rot="9514971">
            <a:off x="9706638" y="2284048"/>
            <a:ext cx="134762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AT" sz="4000" dirty="0" smtClean="0">
                <a:solidFill>
                  <a:srgbClr val="0070C0"/>
                </a:solidFill>
                <a:latin typeface="Segoe Print"/>
              </a:rPr>
              <a:t>—</a:t>
            </a:r>
            <a:endParaRPr lang="de-AT" sz="4000" dirty="0">
              <a:solidFill>
                <a:srgbClr val="0070C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 rot="10212791">
            <a:off x="9237190" y="2369526"/>
            <a:ext cx="134762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AT" sz="4000" dirty="0" smtClean="0">
                <a:solidFill>
                  <a:srgbClr val="0070C0"/>
                </a:solidFill>
                <a:latin typeface="Segoe Print"/>
              </a:rPr>
              <a:t>—</a:t>
            </a:r>
            <a:endParaRPr lang="de-AT" sz="4000" dirty="0">
              <a:solidFill>
                <a:srgbClr val="0070C0"/>
              </a:solidFill>
            </a:endParaRPr>
          </a:p>
        </p:txBody>
      </p:sp>
      <p:sp>
        <p:nvSpPr>
          <p:cNvPr id="17" name="Fußzeilenplatzhalter 4"/>
          <p:cNvSpPr txBox="1">
            <a:spLocks/>
          </p:cNvSpPr>
          <p:nvPr/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 smtClean="0">
                <a:latin typeface="Segoe Print" panose="02000600000000000000" pitchFamily="2" charset="0"/>
              </a:rPr>
              <a:t>Friedrich Saurer, www.unterricht.ws, 2013</a:t>
            </a:r>
            <a:endParaRPr lang="de-DE" sz="105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7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Ketone - Benennung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Endung:   </a:t>
            </a:r>
            <a:r>
              <a:rPr lang="de-AT" dirty="0" smtClean="0">
                <a:solidFill>
                  <a:srgbClr val="FF0000"/>
                </a:solidFill>
              </a:rPr>
              <a:t>-on</a:t>
            </a:r>
          </a:p>
          <a:p>
            <a:r>
              <a:rPr lang="de-AT" dirty="0" err="1" smtClean="0"/>
              <a:t>Carbonyl</a:t>
            </a:r>
            <a:r>
              <a:rPr lang="de-AT" dirty="0" smtClean="0"/>
              <a:t>-C-Atom ist Startpunkt für die Nummerierung (niedrigste Ziffer).</a:t>
            </a:r>
          </a:p>
          <a:p>
            <a:pPr>
              <a:tabLst>
                <a:tab pos="3052763" algn="l"/>
              </a:tabLst>
            </a:pPr>
            <a:r>
              <a:rPr lang="de-AT" dirty="0" smtClean="0"/>
              <a:t>Mehrere </a:t>
            </a:r>
            <a:r>
              <a:rPr lang="de-AT" dirty="0" err="1" smtClean="0"/>
              <a:t>Ketogruppen</a:t>
            </a:r>
            <a:r>
              <a:rPr lang="de-AT" dirty="0" smtClean="0"/>
              <a:t> mit di-, </a:t>
            </a:r>
            <a:r>
              <a:rPr lang="de-AT" dirty="0" err="1" smtClean="0"/>
              <a:t>tri</a:t>
            </a:r>
            <a:r>
              <a:rPr lang="de-AT" dirty="0" smtClean="0"/>
              <a:t>- usw.</a:t>
            </a:r>
          </a:p>
          <a:p>
            <a:pPr>
              <a:tabLst>
                <a:tab pos="3052763" algn="l"/>
              </a:tabLst>
            </a:pPr>
            <a:r>
              <a:rPr lang="de-AT" dirty="0" smtClean="0"/>
              <a:t>Wenig Trivialnamen</a:t>
            </a:r>
          </a:p>
        </p:txBody>
      </p:sp>
      <p:sp>
        <p:nvSpPr>
          <p:cNvPr id="5" name="Fußzeilenplatzhalter 4"/>
          <p:cNvSpPr txBox="1">
            <a:spLocks/>
          </p:cNvSpPr>
          <p:nvPr/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 smtClean="0">
                <a:latin typeface="Segoe Print" panose="02000600000000000000" pitchFamily="2" charset="0"/>
              </a:rPr>
              <a:t>Friedrich Saurer, www.unterricht.ws, 2013</a:t>
            </a:r>
            <a:endParaRPr lang="de-DE" sz="105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4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Ketone - Benennung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Beispiel: 2,4-Pentadion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141952"/>
              </p:ext>
            </p:extLst>
          </p:nvPr>
        </p:nvGraphicFramePr>
        <p:xfrm>
          <a:off x="1701924" y="3717032"/>
          <a:ext cx="7568352" cy="254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ChemSketch" r:id="rId4" imgW="3440160" imgH="1155600" progId="ACD.ChemSketch.20">
                  <p:embed/>
                </p:oleObj>
              </mc:Choice>
              <mc:Fallback>
                <p:oleObj name="ChemSketch" r:id="rId4" imgW="3440160" imgH="11556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1924" y="3717032"/>
                        <a:ext cx="7568352" cy="2542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Picture 2" descr="N:\Schule\2013-14-Gym\8AN-8BN - CH\2-4-pentad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60" y="1700808"/>
            <a:ext cx="42481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ßzeilenplatzhalter 4"/>
          <p:cNvSpPr txBox="1">
            <a:spLocks/>
          </p:cNvSpPr>
          <p:nvPr/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 smtClean="0">
                <a:latin typeface="Segoe Print" panose="02000600000000000000" pitchFamily="2" charset="0"/>
              </a:rPr>
              <a:t>Friedrich Saurer, www.unterricht.ws, 2013</a:t>
            </a:r>
            <a:endParaRPr lang="de-DE" sz="105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6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828582" cy="1020762"/>
          </a:xfrm>
        </p:spPr>
        <p:txBody>
          <a:bodyPr/>
          <a:lstStyle/>
          <a:p>
            <a:r>
              <a:rPr lang="de-AT" dirty="0" smtClean="0"/>
              <a:t>Entstehung von Aldehyden und Ketonen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Oxidation von Alkohol</a:t>
            </a:r>
          </a:p>
          <a:p>
            <a:endParaRPr lang="de-AT" dirty="0"/>
          </a:p>
          <a:p>
            <a:r>
              <a:rPr lang="de-AT" dirty="0" smtClean="0"/>
              <a:t>Primärer Alkohol -&gt; Aldehyd</a:t>
            </a:r>
          </a:p>
          <a:p>
            <a:r>
              <a:rPr lang="de-AT" dirty="0" smtClean="0"/>
              <a:t>Sekundärer Alkohol -&gt; Keton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 smtClean="0"/>
              <a:t>Friedrich Saurer, www.unterricht.ws, 2013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883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Struktur</a:t>
            </a:r>
            <a:endParaRPr lang="de-AT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891440"/>
              </p:ext>
            </p:extLst>
          </p:nvPr>
        </p:nvGraphicFramePr>
        <p:xfrm>
          <a:off x="1509332" y="2889847"/>
          <a:ext cx="4633200" cy="32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hemSketch" r:id="rId4" imgW="926640" imgH="647640" progId="ACD.ChemSketch.20">
                  <p:embed/>
                </p:oleObj>
              </mc:Choice>
              <mc:Fallback>
                <p:oleObj name="ChemSketch" r:id="rId4" imgW="926640" imgH="6476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9332" y="2889847"/>
                        <a:ext cx="4633200" cy="32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 rot="9850787">
            <a:off x="5122899" y="3478921"/>
            <a:ext cx="911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AT" sz="6000" dirty="0" smtClean="0">
                <a:latin typeface="Segoe Print"/>
              </a:rPr>
              <a:t>←</a:t>
            </a:r>
            <a:endParaRPr lang="de-AT" sz="60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561275"/>
              </p:ext>
            </p:extLst>
          </p:nvPr>
        </p:nvGraphicFramePr>
        <p:xfrm>
          <a:off x="7145338" y="1270000"/>
          <a:ext cx="3489325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hemSketch" r:id="rId6" imgW="698040" imgH="647640" progId="ACD.ChemSketch.20">
                  <p:embed/>
                </p:oleObj>
              </mc:Choice>
              <mc:Fallback>
                <p:oleObj name="ChemSketch" r:id="rId6" imgW="698040" imgH="6476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45338" y="1270000"/>
                        <a:ext cx="3489325" cy="323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7390556" y="4296580"/>
            <a:ext cx="299953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AT" sz="2400" dirty="0" smtClean="0">
                <a:latin typeface="Segoe Print" panose="02000600000000000000" pitchFamily="2" charset="0"/>
                <a:cs typeface="Adobe Arabic" pitchFamily="18" charset="-78"/>
              </a:rPr>
              <a:t>„</a:t>
            </a:r>
            <a:r>
              <a:rPr lang="de-AT" sz="2400" dirty="0" err="1" smtClean="0">
                <a:latin typeface="Segoe Print" panose="02000600000000000000" pitchFamily="2" charset="0"/>
                <a:cs typeface="Adobe Arabic" pitchFamily="18" charset="-78"/>
              </a:rPr>
              <a:t>Carbonylgruppe</a:t>
            </a:r>
            <a:r>
              <a:rPr lang="de-AT" sz="2400" dirty="0" smtClean="0">
                <a:latin typeface="Segoe Print" panose="02000600000000000000" pitchFamily="2" charset="0"/>
                <a:cs typeface="Adobe Arabic" pitchFamily="18" charset="-78"/>
              </a:rPr>
              <a:t>“</a:t>
            </a:r>
            <a:endParaRPr lang="de-AT" sz="2400" dirty="0">
              <a:latin typeface="Segoe Print" panose="02000600000000000000" pitchFamily="2" charset="0"/>
              <a:cs typeface="Adobe Arabic" pitchFamily="18" charset="-78"/>
            </a:endParaRPr>
          </a:p>
        </p:txBody>
      </p:sp>
      <p:sp>
        <p:nvSpPr>
          <p:cNvPr id="9" name="Fußzeilenplatzhalter 4"/>
          <p:cNvSpPr txBox="1">
            <a:spLocks/>
          </p:cNvSpPr>
          <p:nvPr/>
        </p:nvSpPr>
        <p:spPr>
          <a:xfrm>
            <a:off x="1509332" y="6393134"/>
            <a:ext cx="6324599" cy="2762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 smtClean="0">
                <a:latin typeface="Segoe Print" panose="02000600000000000000" pitchFamily="2" charset="0"/>
              </a:rPr>
              <a:t>Friedrich Saurer, www.unterricht.ws, 2013</a:t>
            </a:r>
            <a:endParaRPr lang="de-DE" sz="105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Aldehyd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169988" algn="l"/>
                <a:tab pos="1882775" algn="l"/>
              </a:tabLst>
            </a:pPr>
            <a:r>
              <a:rPr lang="de-AT" dirty="0" smtClean="0"/>
              <a:t>R‘	-&gt;	H</a:t>
            </a:r>
          </a:p>
          <a:p>
            <a:pPr>
              <a:tabLst>
                <a:tab pos="1169988" algn="l"/>
                <a:tab pos="1882775" algn="l"/>
              </a:tabLst>
            </a:pPr>
            <a:r>
              <a:rPr lang="de-AT" dirty="0" smtClean="0"/>
              <a:t>R‘‘	-&gt;	H oder organischer Rest</a:t>
            </a:r>
          </a:p>
          <a:p>
            <a:pPr>
              <a:tabLst>
                <a:tab pos="1169988" algn="l"/>
                <a:tab pos="1882775" algn="l"/>
              </a:tabLst>
            </a:pPr>
            <a:endParaRPr lang="de-AT" dirty="0"/>
          </a:p>
          <a:p>
            <a:pPr>
              <a:tabLst>
                <a:tab pos="1169988" algn="l"/>
                <a:tab pos="1882775" algn="l"/>
              </a:tabLst>
            </a:pPr>
            <a:r>
              <a:rPr lang="de-AT" dirty="0" smtClean="0"/>
              <a:t>Beispiel:</a:t>
            </a:r>
            <a:endParaRPr lang="de-AT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490580"/>
              </p:ext>
            </p:extLst>
          </p:nvPr>
        </p:nvGraphicFramePr>
        <p:xfrm>
          <a:off x="9262764" y="1412776"/>
          <a:ext cx="2779920" cy="194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ChemSketch" r:id="rId3" imgW="926640" imgH="647640" progId="ACD.ChemSketch.20">
                  <p:embed/>
                </p:oleObj>
              </mc:Choice>
              <mc:Fallback>
                <p:oleObj name="ChemSketch" r:id="rId3" imgW="926640" imgH="647640" progId="ACD.ChemSketch.20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2764" y="1412776"/>
                        <a:ext cx="2779920" cy="1942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086894"/>
              </p:ext>
            </p:extLst>
          </p:nvPr>
        </p:nvGraphicFramePr>
        <p:xfrm>
          <a:off x="3962541" y="3879919"/>
          <a:ext cx="1396080" cy="165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ChemSketch" r:id="rId5" imgW="698040" imgH="825480" progId="ACD.ChemSketch.20">
                  <p:embed/>
                </p:oleObj>
              </mc:Choice>
              <mc:Fallback>
                <p:oleObj name="ChemSketch" r:id="rId5" imgW="698040" imgH="8254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2541" y="3879919"/>
                        <a:ext cx="1396080" cy="1650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559448"/>
              </p:ext>
            </p:extLst>
          </p:nvPr>
        </p:nvGraphicFramePr>
        <p:xfrm>
          <a:off x="6670476" y="3861048"/>
          <a:ext cx="1853280" cy="172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ChemSketch" r:id="rId7" imgW="926640" imgH="863640" progId="ACD.ChemSketch.20">
                  <p:embed/>
                </p:oleObj>
              </mc:Choice>
              <mc:Fallback>
                <p:oleObj name="ChemSketch" r:id="rId7" imgW="926640" imgH="8636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70476" y="3861048"/>
                        <a:ext cx="1853280" cy="1727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430116" y="5612920"/>
            <a:ext cx="2460930" cy="76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AT" sz="2400" dirty="0" err="1" smtClean="0">
                <a:latin typeface="Segoe Print" panose="02000600000000000000" pitchFamily="2" charset="0"/>
                <a:cs typeface="Adobe Arabic" pitchFamily="18" charset="-78"/>
              </a:rPr>
              <a:t>Methanal</a:t>
            </a:r>
            <a:endParaRPr lang="de-AT" sz="2400" dirty="0" smtClean="0">
              <a:latin typeface="Segoe Print" panose="02000600000000000000" pitchFamily="2" charset="0"/>
              <a:cs typeface="Adobe Arabic" pitchFamily="18" charset="-78"/>
            </a:endParaRPr>
          </a:p>
          <a:p>
            <a:pPr algn="ctr">
              <a:lnSpc>
                <a:spcPct val="90000"/>
              </a:lnSpc>
            </a:pPr>
            <a:r>
              <a:rPr lang="de-AT" sz="2400" dirty="0" smtClean="0">
                <a:latin typeface="Segoe Print" panose="02000600000000000000" pitchFamily="2" charset="0"/>
                <a:cs typeface="Adobe Arabic" pitchFamily="18" charset="-78"/>
              </a:rPr>
              <a:t>(Formaldehyd)</a:t>
            </a:r>
            <a:endParaRPr lang="de-AT" sz="2400" dirty="0">
              <a:latin typeface="Segoe Print" panose="02000600000000000000" pitchFamily="2" charset="0"/>
              <a:cs typeface="Adobe Arabic" pitchFamily="18" charset="-7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670476" y="5588328"/>
            <a:ext cx="2329484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AT" sz="2400" dirty="0" err="1" smtClean="0">
                <a:latin typeface="Segoe Print" panose="02000600000000000000" pitchFamily="2" charset="0"/>
                <a:cs typeface="Adobe Arabic" pitchFamily="18" charset="-78"/>
              </a:rPr>
              <a:t>Ethanal</a:t>
            </a:r>
            <a:endParaRPr lang="de-AT" sz="2400" dirty="0" smtClean="0">
              <a:latin typeface="Segoe Print" panose="02000600000000000000" pitchFamily="2" charset="0"/>
              <a:cs typeface="Adobe Arabic" pitchFamily="18" charset="-78"/>
            </a:endParaRPr>
          </a:p>
          <a:p>
            <a:pPr algn="ctr">
              <a:lnSpc>
                <a:spcPct val="90000"/>
              </a:lnSpc>
            </a:pPr>
            <a:r>
              <a:rPr lang="de-AT" sz="2400" dirty="0" smtClean="0">
                <a:latin typeface="Segoe Print" panose="02000600000000000000" pitchFamily="2" charset="0"/>
                <a:cs typeface="Adobe Arabic" pitchFamily="18" charset="-78"/>
              </a:rPr>
              <a:t>(Acetaldehyd)</a:t>
            </a:r>
            <a:endParaRPr lang="de-AT" sz="2400" dirty="0">
              <a:latin typeface="Segoe Print" panose="02000600000000000000" pitchFamily="2" charset="0"/>
              <a:cs typeface="Adobe Arabic" pitchFamily="18" charset="-78"/>
            </a:endParaRPr>
          </a:p>
        </p:txBody>
      </p:sp>
      <p:sp>
        <p:nvSpPr>
          <p:cNvPr id="9" name="Textfeld 8"/>
          <p:cNvSpPr txBox="1"/>
          <p:nvPr/>
        </p:nvSpPr>
        <p:spPr>
          <a:xfrm rot="8843688">
            <a:off x="8544446" y="4465433"/>
            <a:ext cx="91102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AT" sz="4000" dirty="0" smtClean="0">
                <a:solidFill>
                  <a:srgbClr val="FF0000"/>
                </a:solidFill>
                <a:latin typeface="Segoe Print"/>
              </a:rPr>
              <a:t>←</a:t>
            </a:r>
            <a:endParaRPr lang="de-AT" sz="4000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932993" y="4066238"/>
            <a:ext cx="3222356" cy="4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AT" sz="2400" dirty="0" smtClean="0">
                <a:solidFill>
                  <a:srgbClr val="FF0000"/>
                </a:solidFill>
                <a:latin typeface="Segoe Print" panose="02000600000000000000" pitchFamily="2" charset="0"/>
                <a:cs typeface="Adobe Arabic" pitchFamily="18" charset="-78"/>
              </a:rPr>
              <a:t>rot: </a:t>
            </a:r>
            <a:r>
              <a:rPr lang="de-AT" sz="2400" dirty="0" err="1" smtClean="0">
                <a:solidFill>
                  <a:srgbClr val="FF0000"/>
                </a:solidFill>
                <a:latin typeface="Segoe Print" panose="02000600000000000000" pitchFamily="2" charset="0"/>
                <a:cs typeface="Adobe Arabic" pitchFamily="18" charset="-78"/>
              </a:rPr>
              <a:t>Aldehydgruppe</a:t>
            </a:r>
            <a:endParaRPr lang="de-AT" sz="2400" dirty="0">
              <a:solidFill>
                <a:srgbClr val="FF0000"/>
              </a:solidFill>
              <a:latin typeface="Segoe Print" panose="02000600000000000000" pitchFamily="2" charset="0"/>
              <a:cs typeface="Adobe Arabic" pitchFamily="18" charset="-78"/>
            </a:endParaRPr>
          </a:p>
        </p:txBody>
      </p:sp>
      <p:sp>
        <p:nvSpPr>
          <p:cNvPr id="12" name="Fußzeilenplatzhalter 4"/>
          <p:cNvSpPr txBox="1">
            <a:spLocks/>
          </p:cNvSpPr>
          <p:nvPr/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 smtClean="0">
                <a:latin typeface="Segoe Print" panose="02000600000000000000" pitchFamily="2" charset="0"/>
              </a:rPr>
              <a:t>Friedrich Saurer, www.unterricht.ws, 2013</a:t>
            </a:r>
            <a:endParaRPr lang="de-DE" sz="105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4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Aldehydgruppe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r>
              <a:rPr lang="de-AT" dirty="0" smtClean="0"/>
              <a:t>Strukturformel:  </a:t>
            </a:r>
          </a:p>
          <a:p>
            <a:pPr marL="0" indent="0">
              <a:buNone/>
            </a:pP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pPr>
              <a:tabLst>
                <a:tab pos="5378450" algn="l"/>
              </a:tabLst>
            </a:pPr>
            <a:r>
              <a:rPr lang="de-AT" dirty="0" smtClean="0"/>
              <a:t>Halbstrukturformel:	R</a:t>
            </a:r>
            <a:r>
              <a:rPr lang="de-AT" dirty="0" smtClean="0">
                <a:solidFill>
                  <a:srgbClr val="FF0000"/>
                </a:solidFill>
              </a:rPr>
              <a:t>-CHO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(Kurzschreibweise)</a:t>
            </a:r>
            <a:endParaRPr lang="de-AT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898574"/>
              </p:ext>
            </p:extLst>
          </p:nvPr>
        </p:nvGraphicFramePr>
        <p:xfrm>
          <a:off x="6886500" y="1700808"/>
          <a:ext cx="1800200" cy="1943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hemSketch" r:id="rId3" imgW="799560" imgH="863640" progId="ACD.ChemSketch.20">
                  <p:embed/>
                </p:oleObj>
              </mc:Choice>
              <mc:Fallback>
                <p:oleObj name="ChemSketch" r:id="rId3" imgW="799560" imgH="8636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86500" y="1700808"/>
                        <a:ext cx="1800200" cy="1943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ußzeilenplatzhalter 4"/>
          <p:cNvSpPr txBox="1">
            <a:spLocks/>
          </p:cNvSpPr>
          <p:nvPr/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 smtClean="0">
                <a:latin typeface="Segoe Print" panose="02000600000000000000" pitchFamily="2" charset="0"/>
              </a:rPr>
              <a:t>Friedrich Saurer, www.unterricht.ws, 2013</a:t>
            </a:r>
            <a:endParaRPr lang="de-DE" sz="105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8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Aldehyde - Benennung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Endung:   </a:t>
            </a:r>
            <a:r>
              <a:rPr lang="de-AT" dirty="0" smtClean="0">
                <a:solidFill>
                  <a:srgbClr val="FF0000"/>
                </a:solidFill>
              </a:rPr>
              <a:t>-al</a:t>
            </a:r>
          </a:p>
          <a:p>
            <a:r>
              <a:rPr lang="de-AT" dirty="0" err="1" smtClean="0"/>
              <a:t>Carbonyl</a:t>
            </a:r>
            <a:r>
              <a:rPr lang="de-AT" dirty="0" smtClean="0"/>
              <a:t>-C-Atom ist Startpunkt für die Nummerierung.</a:t>
            </a:r>
          </a:p>
          <a:p>
            <a:pPr>
              <a:tabLst>
                <a:tab pos="3052763" algn="l"/>
              </a:tabLst>
            </a:pPr>
            <a:r>
              <a:rPr lang="de-AT" dirty="0" smtClean="0"/>
              <a:t>Trivialname:	Wortstamm (Carbonsäure)</a:t>
            </a:r>
            <a:br>
              <a:rPr lang="de-AT" dirty="0" smtClean="0"/>
            </a:br>
            <a:r>
              <a:rPr lang="de-AT" dirty="0" smtClean="0"/>
              <a:t>	</a:t>
            </a:r>
            <a:r>
              <a:rPr lang="de-AT" dirty="0" smtClean="0">
                <a:solidFill>
                  <a:srgbClr val="FF0000"/>
                </a:solidFill>
              </a:rPr>
              <a:t>+ </a:t>
            </a:r>
            <a:r>
              <a:rPr lang="de-AT" dirty="0" err="1" smtClean="0">
                <a:solidFill>
                  <a:srgbClr val="FF0000"/>
                </a:solidFill>
              </a:rPr>
              <a:t>aldehyd</a:t>
            </a:r>
            <a:r>
              <a:rPr lang="de-AT" dirty="0" smtClean="0">
                <a:solidFill>
                  <a:srgbClr val="FF0000"/>
                </a:solidFill>
              </a:rPr>
              <a:t/>
            </a:r>
            <a:br>
              <a:rPr lang="de-AT" dirty="0" smtClean="0">
                <a:solidFill>
                  <a:srgbClr val="FF0000"/>
                </a:solidFill>
              </a:rPr>
            </a:br>
            <a:r>
              <a:rPr lang="de-AT" dirty="0">
                <a:solidFill>
                  <a:srgbClr val="FF0000"/>
                </a:solidFill>
              </a:rPr>
              <a:t/>
            </a:r>
            <a:br>
              <a:rPr lang="de-AT" dirty="0">
                <a:solidFill>
                  <a:srgbClr val="FF0000"/>
                </a:solidFill>
              </a:rPr>
            </a:br>
            <a:r>
              <a:rPr lang="de-AT" dirty="0" err="1" smtClean="0"/>
              <a:t>Bsp</a:t>
            </a:r>
            <a:r>
              <a:rPr lang="de-AT" dirty="0" smtClean="0"/>
              <a:t>: Propionsäure -&gt; </a:t>
            </a:r>
            <a:r>
              <a:rPr lang="de-AT" dirty="0" err="1" smtClean="0"/>
              <a:t>Propion</a:t>
            </a:r>
            <a:r>
              <a:rPr lang="de-AT" dirty="0" err="1" smtClean="0">
                <a:solidFill>
                  <a:srgbClr val="FF0000"/>
                </a:solidFill>
              </a:rPr>
              <a:t>aldehyd</a:t>
            </a:r>
            <a:r>
              <a:rPr lang="de-AT" dirty="0" smtClean="0">
                <a:solidFill>
                  <a:srgbClr val="FF0000"/>
                </a:solidFill>
              </a:rPr>
              <a:t/>
            </a:r>
            <a:br>
              <a:rPr lang="de-AT" dirty="0" smtClean="0">
                <a:solidFill>
                  <a:srgbClr val="FF0000"/>
                </a:solidFill>
              </a:rPr>
            </a:br>
            <a:r>
              <a:rPr lang="de-AT" dirty="0" smtClean="0"/>
              <a:t>(IUPAC: </a:t>
            </a:r>
            <a:r>
              <a:rPr lang="de-AT" dirty="0" err="1" smtClean="0"/>
              <a:t>Propanal</a:t>
            </a:r>
            <a:r>
              <a:rPr lang="de-AT" dirty="0" smtClean="0"/>
              <a:t>)</a:t>
            </a:r>
          </a:p>
        </p:txBody>
      </p:sp>
      <p:sp>
        <p:nvSpPr>
          <p:cNvPr id="5" name="Fußzeilenplatzhalter 4"/>
          <p:cNvSpPr txBox="1">
            <a:spLocks/>
          </p:cNvSpPr>
          <p:nvPr/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 smtClean="0">
                <a:latin typeface="Segoe Print" panose="02000600000000000000" pitchFamily="2" charset="0"/>
              </a:rPr>
              <a:t>Friedrich Saurer, www.unterricht.ws, 2013</a:t>
            </a:r>
            <a:endParaRPr lang="de-DE" sz="105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3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Aldehyde - Benennung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Mehrere </a:t>
            </a:r>
            <a:r>
              <a:rPr lang="de-AT" dirty="0" err="1" smtClean="0"/>
              <a:t>Aldehydgruppen</a:t>
            </a:r>
            <a:r>
              <a:rPr lang="de-AT" dirty="0" smtClean="0"/>
              <a:t> mit Vorsilben</a:t>
            </a:r>
          </a:p>
          <a:p>
            <a:r>
              <a:rPr lang="de-AT" dirty="0" smtClean="0"/>
              <a:t>z.B. </a:t>
            </a:r>
            <a:r>
              <a:rPr lang="de-AT" dirty="0" err="1" smtClean="0"/>
              <a:t>Butandial</a:t>
            </a:r>
            <a:endParaRPr lang="de-AT" dirty="0" smtClean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39962"/>
              </p:ext>
            </p:extLst>
          </p:nvPr>
        </p:nvGraphicFramePr>
        <p:xfrm>
          <a:off x="1845940" y="3140968"/>
          <a:ext cx="5267700" cy="2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hemSketch" r:id="rId3" imgW="2107080" imgH="927000" progId="ACD.ChemSketch.20">
                  <p:embed/>
                </p:oleObj>
              </mc:Choice>
              <mc:Fallback>
                <p:oleObj name="ChemSketch" r:id="rId3" imgW="2107080" imgH="9270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5940" y="3140968"/>
                        <a:ext cx="5267700" cy="2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ußzeilenplatzhalter 4"/>
          <p:cNvSpPr txBox="1">
            <a:spLocks/>
          </p:cNvSpPr>
          <p:nvPr/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 smtClean="0">
                <a:latin typeface="Segoe Print" panose="02000600000000000000" pitchFamily="2" charset="0"/>
              </a:rPr>
              <a:t>Friedrich Saurer, www.unterricht.ws, 2013</a:t>
            </a:r>
            <a:endParaRPr lang="de-DE" sz="105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0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Homologe Reihe der Aldehyde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782888" algn="l"/>
                <a:tab pos="5110163" algn="l"/>
              </a:tabLst>
            </a:pPr>
            <a:r>
              <a:rPr lang="de-AT" dirty="0" smtClean="0"/>
              <a:t>IUPAC	Formel	Trivialname</a:t>
            </a:r>
          </a:p>
          <a:p>
            <a:pPr>
              <a:tabLst>
                <a:tab pos="2782888" algn="l"/>
                <a:tab pos="5110163" algn="l"/>
              </a:tabLst>
            </a:pPr>
            <a:r>
              <a:rPr lang="de-AT" dirty="0" err="1" smtClean="0"/>
              <a:t>Methanal</a:t>
            </a:r>
            <a:r>
              <a:rPr lang="de-AT" dirty="0" smtClean="0"/>
              <a:t>	H</a:t>
            </a:r>
            <a:r>
              <a:rPr lang="de-AT" dirty="0" smtClean="0">
                <a:solidFill>
                  <a:srgbClr val="FF0000"/>
                </a:solidFill>
              </a:rPr>
              <a:t>CHO</a:t>
            </a:r>
            <a:r>
              <a:rPr lang="de-AT" dirty="0" smtClean="0"/>
              <a:t>	Formaldehyd</a:t>
            </a:r>
          </a:p>
          <a:p>
            <a:pPr>
              <a:tabLst>
                <a:tab pos="2782888" algn="l"/>
                <a:tab pos="5110163" algn="l"/>
              </a:tabLst>
            </a:pPr>
            <a:r>
              <a:rPr lang="de-AT" dirty="0" err="1" smtClean="0"/>
              <a:t>Ethanal</a:t>
            </a:r>
            <a:r>
              <a:rPr lang="de-AT" dirty="0" smtClean="0"/>
              <a:t>	CH</a:t>
            </a:r>
            <a:r>
              <a:rPr lang="de-AT" baseline="-25000" dirty="0" smtClean="0"/>
              <a:t>3</a:t>
            </a:r>
            <a:r>
              <a:rPr lang="de-AT" dirty="0" smtClean="0">
                <a:solidFill>
                  <a:srgbClr val="FF0000"/>
                </a:solidFill>
              </a:rPr>
              <a:t>CHO</a:t>
            </a:r>
            <a:r>
              <a:rPr lang="de-AT" dirty="0" smtClean="0"/>
              <a:t>	Acetaldehyd</a:t>
            </a:r>
          </a:p>
          <a:p>
            <a:pPr>
              <a:tabLst>
                <a:tab pos="2782888" algn="l"/>
                <a:tab pos="5110163" algn="l"/>
              </a:tabLst>
            </a:pPr>
            <a:r>
              <a:rPr lang="de-AT" dirty="0" err="1" smtClean="0"/>
              <a:t>Propanal</a:t>
            </a:r>
            <a:r>
              <a:rPr lang="de-AT" dirty="0" smtClean="0"/>
              <a:t>	C</a:t>
            </a:r>
            <a:r>
              <a:rPr lang="de-AT" baseline="-25000" dirty="0" smtClean="0"/>
              <a:t>2</a:t>
            </a:r>
            <a:r>
              <a:rPr lang="de-AT" dirty="0" smtClean="0"/>
              <a:t>H</a:t>
            </a:r>
            <a:r>
              <a:rPr lang="de-AT" baseline="-25000" dirty="0" smtClean="0"/>
              <a:t>5</a:t>
            </a:r>
            <a:r>
              <a:rPr lang="de-AT" dirty="0" smtClean="0">
                <a:solidFill>
                  <a:srgbClr val="FF0000"/>
                </a:solidFill>
              </a:rPr>
              <a:t>CHO</a:t>
            </a:r>
            <a:r>
              <a:rPr lang="de-AT" dirty="0" smtClean="0"/>
              <a:t>	</a:t>
            </a:r>
            <a:r>
              <a:rPr lang="de-AT" dirty="0" err="1" smtClean="0"/>
              <a:t>Propionaldehyd</a:t>
            </a:r>
            <a:endParaRPr lang="de-AT" dirty="0" smtClean="0"/>
          </a:p>
          <a:p>
            <a:pPr>
              <a:tabLst>
                <a:tab pos="2782888" algn="l"/>
                <a:tab pos="5110163" algn="l"/>
              </a:tabLst>
            </a:pPr>
            <a:r>
              <a:rPr lang="de-AT" dirty="0" err="1" smtClean="0"/>
              <a:t>Butanal</a:t>
            </a:r>
            <a:r>
              <a:rPr lang="de-AT" dirty="0" smtClean="0"/>
              <a:t>	C</a:t>
            </a:r>
            <a:r>
              <a:rPr lang="de-AT" baseline="-25000" dirty="0" smtClean="0"/>
              <a:t>3</a:t>
            </a:r>
            <a:r>
              <a:rPr lang="de-AT" dirty="0" smtClean="0"/>
              <a:t>H</a:t>
            </a:r>
            <a:r>
              <a:rPr lang="de-AT" baseline="-25000" dirty="0" smtClean="0"/>
              <a:t>7</a:t>
            </a:r>
            <a:r>
              <a:rPr lang="de-AT" dirty="0" smtClean="0">
                <a:solidFill>
                  <a:srgbClr val="FF0000"/>
                </a:solidFill>
              </a:rPr>
              <a:t>CHO</a:t>
            </a:r>
            <a:r>
              <a:rPr lang="de-AT" dirty="0"/>
              <a:t>	</a:t>
            </a:r>
            <a:r>
              <a:rPr lang="de-AT" dirty="0" err="1" smtClean="0"/>
              <a:t>Butyraldehyd</a:t>
            </a:r>
            <a:endParaRPr lang="de-AT" dirty="0" smtClean="0"/>
          </a:p>
          <a:p>
            <a:pPr>
              <a:tabLst>
                <a:tab pos="2782888" algn="l"/>
                <a:tab pos="4840288" algn="l"/>
                <a:tab pos="4935538" algn="l"/>
              </a:tabLst>
            </a:pP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10261695" y="2646027"/>
            <a:ext cx="1927130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  <a:t>mit Wasser</a:t>
            </a:r>
            <a:b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</a:br>
            <a: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  <a:t>mischbar</a:t>
            </a:r>
            <a:b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</a:br>
            <a: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  <a:t>(beliebiges </a:t>
            </a:r>
            <a:b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</a:br>
            <a: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  <a:t>Verhältnis)</a:t>
            </a:r>
            <a:endParaRPr lang="de-AT" sz="2400" dirty="0">
              <a:solidFill>
                <a:srgbClr val="0070C0"/>
              </a:solidFill>
              <a:latin typeface="Segoe Print" panose="02000600000000000000" pitchFamily="2" charset="0"/>
              <a:cs typeface="Adobe Arabic" pitchFamily="18" charset="-78"/>
            </a:endParaRPr>
          </a:p>
        </p:txBody>
      </p:sp>
      <p:sp>
        <p:nvSpPr>
          <p:cNvPr id="7" name="Textfeld 6"/>
          <p:cNvSpPr txBox="1"/>
          <p:nvPr/>
        </p:nvSpPr>
        <p:spPr>
          <a:xfrm rot="12543541">
            <a:off x="9366126" y="2543855"/>
            <a:ext cx="91102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AT" sz="4000" dirty="0" smtClean="0">
                <a:solidFill>
                  <a:srgbClr val="0070C0"/>
                </a:solidFill>
                <a:latin typeface="Segoe Print"/>
              </a:rPr>
              <a:t>←</a:t>
            </a:r>
            <a:endParaRPr lang="de-AT" sz="4000" dirty="0">
              <a:solidFill>
                <a:srgbClr val="0070C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 rot="10648670">
            <a:off x="9328408" y="3082344"/>
            <a:ext cx="91102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AT" sz="4000" dirty="0" smtClean="0">
                <a:solidFill>
                  <a:srgbClr val="0070C0"/>
                </a:solidFill>
                <a:latin typeface="Segoe Print"/>
              </a:rPr>
              <a:t>←</a:t>
            </a:r>
            <a:endParaRPr lang="de-AT" sz="4000" dirty="0">
              <a:solidFill>
                <a:srgbClr val="0070C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 rot="17325113">
            <a:off x="10551447" y="4441962"/>
            <a:ext cx="134762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AT" sz="4000" dirty="0" smtClean="0">
                <a:solidFill>
                  <a:srgbClr val="0070C0"/>
                </a:solidFill>
                <a:latin typeface="Segoe Print"/>
              </a:rPr>
              <a:t>←—</a:t>
            </a:r>
            <a:endParaRPr lang="de-AT" sz="4000" dirty="0">
              <a:solidFill>
                <a:srgbClr val="0070C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767735" y="5517232"/>
            <a:ext cx="3225562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  <a:t>Wasserstoffbrücken</a:t>
            </a:r>
            <a:b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</a:br>
            <a: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  <a:t>zwischen H</a:t>
            </a:r>
            <a:r>
              <a:rPr lang="de-AT" sz="2400" baseline="-250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  <a:t>2</a:t>
            </a:r>
            <a: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  <a:t>O und </a:t>
            </a:r>
            <a:br>
              <a:rPr lang="de-AT" sz="2400" dirty="0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</a:br>
            <a:r>
              <a:rPr lang="de-AT" sz="2400" dirty="0" err="1" smtClean="0">
                <a:solidFill>
                  <a:srgbClr val="0070C0"/>
                </a:solidFill>
                <a:latin typeface="Segoe Print" panose="02000600000000000000" pitchFamily="2" charset="0"/>
                <a:cs typeface="Adobe Arabic" pitchFamily="18" charset="-78"/>
              </a:rPr>
              <a:t>Carbonylgruppe</a:t>
            </a:r>
            <a:endParaRPr lang="de-AT" sz="2400" dirty="0">
              <a:solidFill>
                <a:srgbClr val="0070C0"/>
              </a:solidFill>
              <a:latin typeface="Segoe Print" panose="02000600000000000000" pitchFamily="2" charset="0"/>
              <a:cs typeface="Adobe Arabic" pitchFamily="18" charset="-78"/>
            </a:endParaRPr>
          </a:p>
        </p:txBody>
      </p:sp>
      <p:sp>
        <p:nvSpPr>
          <p:cNvPr id="12" name="Fußzeilenplatzhalter 4"/>
          <p:cNvSpPr txBox="1">
            <a:spLocks/>
          </p:cNvSpPr>
          <p:nvPr/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 smtClean="0">
                <a:latin typeface="Segoe Print" panose="02000600000000000000" pitchFamily="2" charset="0"/>
              </a:rPr>
              <a:t>Friedrich Saurer, www.unterricht.ws, 2013</a:t>
            </a:r>
            <a:endParaRPr lang="de-DE" sz="105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0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Molekülgrafiken - Aldehyde</a:t>
            </a:r>
            <a:endParaRPr lang="de-AT" dirty="0"/>
          </a:p>
        </p:txBody>
      </p:sp>
      <p:pic>
        <p:nvPicPr>
          <p:cNvPr id="4099" name="Picture 3" descr="N:\Schule\2013-14-Gym\8AN-8BN - CH\methanal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0" y="2814835"/>
            <a:ext cx="30003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:\Schule\2013-14-Gym\8AN-8BN - CH\etha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2814835"/>
            <a:ext cx="36766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4"/>
          <p:cNvSpPr txBox="1">
            <a:spLocks/>
          </p:cNvSpPr>
          <p:nvPr/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 smtClean="0">
                <a:latin typeface="Segoe Print" panose="02000600000000000000" pitchFamily="2" charset="0"/>
              </a:rPr>
              <a:t>Friedrich Saurer, www.unterricht.ws, 2013</a:t>
            </a:r>
            <a:endParaRPr lang="de-DE" sz="105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6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fel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D67187-16B7-465E-9B2B-D6BEE742FA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Tafel</Template>
  <TotalTime>0</TotalTime>
  <Words>247</Words>
  <Application>Microsoft Office PowerPoint</Application>
  <PresentationFormat>Benutzerdefiniert</PresentationFormat>
  <Paragraphs>96</Paragraphs>
  <Slides>14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Consolas</vt:lpstr>
      <vt:lpstr>Segoe Print</vt:lpstr>
      <vt:lpstr>Adobe Arabic</vt:lpstr>
      <vt:lpstr>Wingdings</vt:lpstr>
      <vt:lpstr>Corbel</vt:lpstr>
      <vt:lpstr>Arial</vt:lpstr>
      <vt:lpstr>Tafel</vt:lpstr>
      <vt:lpstr>ChemSketch</vt:lpstr>
      <vt:lpstr>Aldehyde und Ketone</vt:lpstr>
      <vt:lpstr>Entstehung von Aldehyden und Ketonen</vt:lpstr>
      <vt:lpstr>Struktur</vt:lpstr>
      <vt:lpstr>Aldehyd</vt:lpstr>
      <vt:lpstr>Aldehydgruppe</vt:lpstr>
      <vt:lpstr>Aldehyde - Benennung</vt:lpstr>
      <vt:lpstr>Aldehyde - Benennung</vt:lpstr>
      <vt:lpstr>Homologe Reihe der Aldehyde</vt:lpstr>
      <vt:lpstr>Molekülgrafiken - Aldehyde</vt:lpstr>
      <vt:lpstr>Ketone</vt:lpstr>
      <vt:lpstr>Ketogruppe</vt:lpstr>
      <vt:lpstr>Homologe Reihe der Aldehyde</vt:lpstr>
      <vt:lpstr>Ketone - Benennung</vt:lpstr>
      <vt:lpstr>Ketone - Benennung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2013-11-25T19:30:36Z</dcterms:created>
  <dcterms:modified xsi:type="dcterms:W3CDTF">2016-04-21T20:39:55Z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